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D53045-DCCF-4177-BE1C-9A085779210F}">
  <a:tblStyle styleId="{74D53045-DCCF-4177-BE1C-9A08577921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23682682f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e23682682f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e252b1406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g1e252b1406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Market Dominance (%) by Cryptocurrency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One Day High (USD) vs One Day Low (USD) by Cryptocurrency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Kurtosis by Cryptocurrency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Skewness by Cryptocurrency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e23682682f_2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g1e23682682f_2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e23682682f_2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1e23682682f_2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e252b1406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e252b1406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e23682682f_2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1e23682682f_2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e23682682f_2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1e23682682f_2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23682682f_2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1e23682682f_2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e23682682f_2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e23682682f_2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e23682682f_2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1e23682682f_2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d687e8c-d7f2-42c5-a43c-64e2577c8c4b/?pbi_source=PowerPoin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d687e8c-d7f2-42c5-a43c-64e2577c8c4b/?pbi_source=PowerPoin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d687e8c-d7f2-42c5-a43c-64e2577c8c4b/?pbi_source=PowerPoin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6d687e8c-d7f2-42c5-a43c-64e2577c8c4b/?pbi_source=PowerPoin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-1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25" descr="B sign-on figures"/>
          <p:cNvPicPr preferRelativeResize="0"/>
          <p:nvPr/>
        </p:nvPicPr>
        <p:blipFill rotWithShape="1">
          <a:blip r:embed="rId3">
            <a:alphaModFix/>
          </a:blip>
          <a:srcRect t="11325" b="3770"/>
          <a:stretch/>
        </p:blipFill>
        <p:spPr>
          <a:xfrm>
            <a:off x="-2285" y="8"/>
            <a:ext cx="9143999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/>
          <p:nvPr/>
        </p:nvSpPr>
        <p:spPr>
          <a:xfrm>
            <a:off x="0" y="1655702"/>
            <a:ext cx="9143999" cy="237161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4901"/>
                </a:srgbClr>
              </a:gs>
              <a:gs pos="50000">
                <a:srgbClr val="000000">
                  <a:alpha val="29803"/>
                </a:srgbClr>
              </a:gs>
              <a:gs pos="75000">
                <a:srgbClr val="000000">
                  <a:alpha val="14901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>
            <a:off x="822960" y="244163"/>
            <a:ext cx="7543800" cy="2681083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Calibri"/>
              <a:buNone/>
            </a:pPr>
            <a:r>
              <a:rPr lang="en" sz="3900" b="1">
                <a:solidFill>
                  <a:srgbClr val="FFFFFF"/>
                </a:solidFill>
              </a:rPr>
              <a:t>Cryptocurrency Database Project</a:t>
            </a:r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1"/>
          </p:nvPr>
        </p:nvSpPr>
        <p:spPr>
          <a:xfrm>
            <a:off x="825038" y="3054032"/>
            <a:ext cx="7543800" cy="96203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r>
              <a:rPr lang="en" b="1">
                <a:solidFill>
                  <a:srgbClr val="FFFFFF"/>
                </a:solidFill>
              </a:rPr>
              <a:t>Group Members: Ali Sadeghinia, Brooke Harris, Sai Pramod Kantheti, Sai Vinay Thattukolla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9" name="Rectangle 19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Google Shape;192;p34"/>
          <p:cNvSpPr txBox="1">
            <a:spLocks noGrp="1"/>
          </p:cNvSpPr>
          <p:nvPr>
            <p:ph type="title"/>
          </p:nvPr>
        </p:nvSpPr>
        <p:spPr>
          <a:xfrm>
            <a:off x="3490722" y="246888"/>
            <a:ext cx="5170932" cy="1337310"/>
          </a:xfrm>
          <a:prstGeom prst="rect">
            <a:avLst/>
          </a:prstGeom>
        </p:spPr>
        <p:txBody>
          <a:bodyPr spcFirstLastPara="1" lIns="68575" tIns="34275" rIns="68575" bIns="34275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4100"/>
              <a:t>Performance Tuning - Caching</a:t>
            </a:r>
          </a:p>
        </p:txBody>
      </p:sp>
      <p:pic>
        <p:nvPicPr>
          <p:cNvPr id="195" name="Picture 194" descr="Graph">
            <a:extLst>
              <a:ext uri="{FF2B5EF4-FFF2-40B4-BE49-F238E27FC236}">
                <a16:creationId xmlns:a16="http://schemas.microsoft.com/office/drawing/2014/main" id="{40B58476-FD43-CC25-375B-5FD6892ECE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01" r="37167"/>
          <a:stretch/>
        </p:blipFill>
        <p:spPr>
          <a:xfrm>
            <a:off x="20" y="10"/>
            <a:ext cx="3039386" cy="514349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0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90722" y="1796796"/>
            <a:ext cx="3182691" cy="13716"/>
          </a:xfrm>
          <a:custGeom>
            <a:avLst/>
            <a:gdLst>
              <a:gd name="connsiteX0" fmla="*/ 0 w 3182691"/>
              <a:gd name="connsiteY0" fmla="*/ 0 h 13716"/>
              <a:gd name="connsiteX1" fmla="*/ 636538 w 3182691"/>
              <a:gd name="connsiteY1" fmla="*/ 0 h 13716"/>
              <a:gd name="connsiteX2" fmla="*/ 1273076 w 3182691"/>
              <a:gd name="connsiteY2" fmla="*/ 0 h 13716"/>
              <a:gd name="connsiteX3" fmla="*/ 1909615 w 3182691"/>
              <a:gd name="connsiteY3" fmla="*/ 0 h 13716"/>
              <a:gd name="connsiteX4" fmla="*/ 2482499 w 3182691"/>
              <a:gd name="connsiteY4" fmla="*/ 0 h 13716"/>
              <a:gd name="connsiteX5" fmla="*/ 3182691 w 3182691"/>
              <a:gd name="connsiteY5" fmla="*/ 0 h 13716"/>
              <a:gd name="connsiteX6" fmla="*/ 3182691 w 3182691"/>
              <a:gd name="connsiteY6" fmla="*/ 13716 h 13716"/>
              <a:gd name="connsiteX7" fmla="*/ 2609807 w 3182691"/>
              <a:gd name="connsiteY7" fmla="*/ 13716 h 13716"/>
              <a:gd name="connsiteX8" fmla="*/ 2068749 w 3182691"/>
              <a:gd name="connsiteY8" fmla="*/ 13716 h 13716"/>
              <a:gd name="connsiteX9" fmla="*/ 1432211 w 3182691"/>
              <a:gd name="connsiteY9" fmla="*/ 13716 h 13716"/>
              <a:gd name="connsiteX10" fmla="*/ 859327 w 3182691"/>
              <a:gd name="connsiteY10" fmla="*/ 13716 h 13716"/>
              <a:gd name="connsiteX11" fmla="*/ 0 w 3182691"/>
              <a:gd name="connsiteY11" fmla="*/ 13716 h 13716"/>
              <a:gd name="connsiteX12" fmla="*/ 0 w 3182691"/>
              <a:gd name="connsiteY12" fmla="*/ 0 h 13716"/>
              <a:gd name="connsiteX0" fmla="*/ 0 w 3182691"/>
              <a:gd name="connsiteY0" fmla="*/ 0 h 13716"/>
              <a:gd name="connsiteX1" fmla="*/ 572884 w 3182691"/>
              <a:gd name="connsiteY1" fmla="*/ 0 h 13716"/>
              <a:gd name="connsiteX2" fmla="*/ 1113942 w 3182691"/>
              <a:gd name="connsiteY2" fmla="*/ 0 h 13716"/>
              <a:gd name="connsiteX3" fmla="*/ 1686826 w 3182691"/>
              <a:gd name="connsiteY3" fmla="*/ 0 h 13716"/>
              <a:gd name="connsiteX4" fmla="*/ 2323364 w 3182691"/>
              <a:gd name="connsiteY4" fmla="*/ 0 h 13716"/>
              <a:gd name="connsiteX5" fmla="*/ 3182691 w 3182691"/>
              <a:gd name="connsiteY5" fmla="*/ 0 h 13716"/>
              <a:gd name="connsiteX6" fmla="*/ 3182691 w 3182691"/>
              <a:gd name="connsiteY6" fmla="*/ 13716 h 13716"/>
              <a:gd name="connsiteX7" fmla="*/ 2546153 w 3182691"/>
              <a:gd name="connsiteY7" fmla="*/ 13716 h 13716"/>
              <a:gd name="connsiteX8" fmla="*/ 1845961 w 3182691"/>
              <a:gd name="connsiteY8" fmla="*/ 13716 h 13716"/>
              <a:gd name="connsiteX9" fmla="*/ 1304903 w 3182691"/>
              <a:gd name="connsiteY9" fmla="*/ 13716 h 13716"/>
              <a:gd name="connsiteX10" fmla="*/ 604711 w 3182691"/>
              <a:gd name="connsiteY10" fmla="*/ 13716 h 13716"/>
              <a:gd name="connsiteX11" fmla="*/ 0 w 3182691"/>
              <a:gd name="connsiteY11" fmla="*/ 13716 h 13716"/>
              <a:gd name="connsiteX12" fmla="*/ 0 w 3182691"/>
              <a:gd name="connsiteY12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1" h="13716" fill="none" extrusionOk="0">
                <a:moveTo>
                  <a:pt x="0" y="0"/>
                </a:moveTo>
                <a:cubicBezTo>
                  <a:pt x="225870" y="33585"/>
                  <a:pt x="418138" y="17639"/>
                  <a:pt x="636538" y="0"/>
                </a:cubicBezTo>
                <a:cubicBezTo>
                  <a:pt x="866402" y="-9774"/>
                  <a:pt x="1016900" y="-17532"/>
                  <a:pt x="1273076" y="0"/>
                </a:cubicBezTo>
                <a:cubicBezTo>
                  <a:pt x="1519343" y="-34410"/>
                  <a:pt x="1705438" y="-53754"/>
                  <a:pt x="1909615" y="0"/>
                </a:cubicBezTo>
                <a:cubicBezTo>
                  <a:pt x="2120433" y="2855"/>
                  <a:pt x="2209200" y="-17463"/>
                  <a:pt x="2482499" y="0"/>
                </a:cubicBezTo>
                <a:cubicBezTo>
                  <a:pt x="2733571" y="54170"/>
                  <a:pt x="2997997" y="-48885"/>
                  <a:pt x="3182691" y="0"/>
                </a:cubicBezTo>
                <a:cubicBezTo>
                  <a:pt x="3182669" y="4238"/>
                  <a:pt x="3183053" y="9645"/>
                  <a:pt x="3182691" y="13716"/>
                </a:cubicBezTo>
                <a:cubicBezTo>
                  <a:pt x="2941063" y="-1403"/>
                  <a:pt x="2872422" y="11622"/>
                  <a:pt x="2609807" y="13716"/>
                </a:cubicBezTo>
                <a:cubicBezTo>
                  <a:pt x="2341801" y="5460"/>
                  <a:pt x="2328606" y="24260"/>
                  <a:pt x="2068749" y="13716"/>
                </a:cubicBezTo>
                <a:cubicBezTo>
                  <a:pt x="1813820" y="-3451"/>
                  <a:pt x="1714804" y="33033"/>
                  <a:pt x="1432211" y="13716"/>
                </a:cubicBezTo>
                <a:cubicBezTo>
                  <a:pt x="1164810" y="-31578"/>
                  <a:pt x="993140" y="23003"/>
                  <a:pt x="859327" y="13716"/>
                </a:cubicBezTo>
                <a:cubicBezTo>
                  <a:pt x="750703" y="-29546"/>
                  <a:pt x="236193" y="34159"/>
                  <a:pt x="0" y="13716"/>
                </a:cubicBezTo>
                <a:cubicBezTo>
                  <a:pt x="-950" y="8514"/>
                  <a:pt x="-119" y="3449"/>
                  <a:pt x="0" y="0"/>
                </a:cubicBezTo>
                <a:close/>
              </a:path>
              <a:path w="3182691" h="13716" stroke="0" extrusionOk="0">
                <a:moveTo>
                  <a:pt x="0" y="0"/>
                </a:moveTo>
                <a:cubicBezTo>
                  <a:pt x="243084" y="-23531"/>
                  <a:pt x="399010" y="-30989"/>
                  <a:pt x="572884" y="0"/>
                </a:cubicBezTo>
                <a:cubicBezTo>
                  <a:pt x="745196" y="46048"/>
                  <a:pt x="956262" y="22379"/>
                  <a:pt x="1113942" y="0"/>
                </a:cubicBezTo>
                <a:cubicBezTo>
                  <a:pt x="1345494" y="6575"/>
                  <a:pt x="1537971" y="57434"/>
                  <a:pt x="1686826" y="0"/>
                </a:cubicBezTo>
                <a:cubicBezTo>
                  <a:pt x="1847487" y="-5870"/>
                  <a:pt x="2194651" y="-1232"/>
                  <a:pt x="2323364" y="0"/>
                </a:cubicBezTo>
                <a:cubicBezTo>
                  <a:pt x="2488731" y="36406"/>
                  <a:pt x="2902092" y="-40336"/>
                  <a:pt x="3182691" y="0"/>
                </a:cubicBezTo>
                <a:cubicBezTo>
                  <a:pt x="3181910" y="5403"/>
                  <a:pt x="3181850" y="9705"/>
                  <a:pt x="3182691" y="13716"/>
                </a:cubicBezTo>
                <a:cubicBezTo>
                  <a:pt x="3012562" y="-42392"/>
                  <a:pt x="2765408" y="31046"/>
                  <a:pt x="2546153" y="13716"/>
                </a:cubicBezTo>
                <a:cubicBezTo>
                  <a:pt x="2331952" y="9306"/>
                  <a:pt x="2142129" y="15233"/>
                  <a:pt x="1845961" y="13716"/>
                </a:cubicBezTo>
                <a:cubicBezTo>
                  <a:pt x="1537526" y="27422"/>
                  <a:pt x="1468653" y="-10747"/>
                  <a:pt x="1304903" y="13716"/>
                </a:cubicBezTo>
                <a:cubicBezTo>
                  <a:pt x="1191987" y="21566"/>
                  <a:pt x="927061" y="10054"/>
                  <a:pt x="604711" y="13716"/>
                </a:cubicBezTo>
                <a:cubicBezTo>
                  <a:pt x="273947" y="41005"/>
                  <a:pt x="111622" y="-29126"/>
                  <a:pt x="0" y="13716"/>
                </a:cubicBezTo>
                <a:cubicBezTo>
                  <a:pt x="242" y="7496"/>
                  <a:pt x="776" y="5947"/>
                  <a:pt x="0" y="0"/>
                </a:cubicBezTo>
                <a:close/>
              </a:path>
              <a:path w="3182691" h="13716" fill="none" stroke="0" extrusionOk="0">
                <a:moveTo>
                  <a:pt x="0" y="0"/>
                </a:moveTo>
                <a:cubicBezTo>
                  <a:pt x="245832" y="29445"/>
                  <a:pt x="388924" y="-28919"/>
                  <a:pt x="636538" y="0"/>
                </a:cubicBezTo>
                <a:cubicBezTo>
                  <a:pt x="838014" y="3247"/>
                  <a:pt x="1005059" y="8075"/>
                  <a:pt x="1273076" y="0"/>
                </a:cubicBezTo>
                <a:cubicBezTo>
                  <a:pt x="1555121" y="-15110"/>
                  <a:pt x="1674116" y="-4878"/>
                  <a:pt x="1909615" y="0"/>
                </a:cubicBezTo>
                <a:cubicBezTo>
                  <a:pt x="2127874" y="21642"/>
                  <a:pt x="2229467" y="-10228"/>
                  <a:pt x="2482499" y="0"/>
                </a:cubicBezTo>
                <a:cubicBezTo>
                  <a:pt x="2772379" y="28915"/>
                  <a:pt x="3003217" y="-43687"/>
                  <a:pt x="3182691" y="0"/>
                </a:cubicBezTo>
                <a:cubicBezTo>
                  <a:pt x="3182795" y="3768"/>
                  <a:pt x="3182801" y="10153"/>
                  <a:pt x="3182691" y="13716"/>
                </a:cubicBezTo>
                <a:cubicBezTo>
                  <a:pt x="2948637" y="12517"/>
                  <a:pt x="2873728" y="17755"/>
                  <a:pt x="2609807" y="13716"/>
                </a:cubicBezTo>
                <a:cubicBezTo>
                  <a:pt x="2342839" y="7298"/>
                  <a:pt x="2331621" y="25963"/>
                  <a:pt x="2068749" y="13716"/>
                </a:cubicBezTo>
                <a:cubicBezTo>
                  <a:pt x="1813814" y="-11924"/>
                  <a:pt x="1700576" y="32167"/>
                  <a:pt x="1432211" y="13716"/>
                </a:cubicBezTo>
                <a:cubicBezTo>
                  <a:pt x="1148444" y="-31625"/>
                  <a:pt x="987622" y="-2169"/>
                  <a:pt x="859327" y="13716"/>
                </a:cubicBezTo>
                <a:cubicBezTo>
                  <a:pt x="743387" y="32850"/>
                  <a:pt x="194182" y="14217"/>
                  <a:pt x="0" y="13716"/>
                </a:cubicBezTo>
                <a:cubicBezTo>
                  <a:pt x="84" y="8233"/>
                  <a:pt x="-347" y="318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custGeom>
                    <a:avLst/>
                    <a:gdLst>
                      <a:gd name="connsiteX0" fmla="*/ 0 w 3182691"/>
                      <a:gd name="connsiteY0" fmla="*/ 0 h 13716"/>
                      <a:gd name="connsiteX1" fmla="*/ 636538 w 3182691"/>
                      <a:gd name="connsiteY1" fmla="*/ 0 h 13716"/>
                      <a:gd name="connsiteX2" fmla="*/ 1273076 w 3182691"/>
                      <a:gd name="connsiteY2" fmla="*/ 0 h 13716"/>
                      <a:gd name="connsiteX3" fmla="*/ 1909615 w 3182691"/>
                      <a:gd name="connsiteY3" fmla="*/ 0 h 13716"/>
                      <a:gd name="connsiteX4" fmla="*/ 2482499 w 3182691"/>
                      <a:gd name="connsiteY4" fmla="*/ 0 h 13716"/>
                      <a:gd name="connsiteX5" fmla="*/ 3182691 w 3182691"/>
                      <a:gd name="connsiteY5" fmla="*/ 0 h 13716"/>
                      <a:gd name="connsiteX6" fmla="*/ 3182691 w 3182691"/>
                      <a:gd name="connsiteY6" fmla="*/ 13716 h 13716"/>
                      <a:gd name="connsiteX7" fmla="*/ 2609807 w 3182691"/>
                      <a:gd name="connsiteY7" fmla="*/ 13716 h 13716"/>
                      <a:gd name="connsiteX8" fmla="*/ 2068749 w 3182691"/>
                      <a:gd name="connsiteY8" fmla="*/ 13716 h 13716"/>
                      <a:gd name="connsiteX9" fmla="*/ 1432211 w 3182691"/>
                      <a:gd name="connsiteY9" fmla="*/ 13716 h 13716"/>
                      <a:gd name="connsiteX10" fmla="*/ 859327 w 3182691"/>
                      <a:gd name="connsiteY10" fmla="*/ 13716 h 13716"/>
                      <a:gd name="connsiteX11" fmla="*/ 0 w 3182691"/>
                      <a:gd name="connsiteY11" fmla="*/ 13716 h 13716"/>
                      <a:gd name="connsiteX12" fmla="*/ 0 w 3182691"/>
                      <a:gd name="connsiteY12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182691" h="13716" fill="none" extrusionOk="0">
                        <a:moveTo>
                          <a:pt x="0" y="0"/>
                        </a:moveTo>
                        <a:cubicBezTo>
                          <a:pt x="253588" y="25878"/>
                          <a:pt x="409323" y="-5359"/>
                          <a:pt x="636538" y="0"/>
                        </a:cubicBezTo>
                        <a:cubicBezTo>
                          <a:pt x="863753" y="5359"/>
                          <a:pt x="1013406" y="3458"/>
                          <a:pt x="1273076" y="0"/>
                        </a:cubicBezTo>
                        <a:cubicBezTo>
                          <a:pt x="1532746" y="-3458"/>
                          <a:pt x="1697408" y="-16840"/>
                          <a:pt x="1909615" y="0"/>
                        </a:cubicBezTo>
                        <a:cubicBezTo>
                          <a:pt x="2121822" y="16840"/>
                          <a:pt x="2213494" y="-18555"/>
                          <a:pt x="2482499" y="0"/>
                        </a:cubicBezTo>
                        <a:cubicBezTo>
                          <a:pt x="2751504" y="18555"/>
                          <a:pt x="3004132" y="-28750"/>
                          <a:pt x="3182691" y="0"/>
                        </a:cubicBezTo>
                        <a:cubicBezTo>
                          <a:pt x="3182905" y="4075"/>
                          <a:pt x="3183007" y="9784"/>
                          <a:pt x="3182691" y="13716"/>
                        </a:cubicBezTo>
                        <a:cubicBezTo>
                          <a:pt x="2947041" y="12115"/>
                          <a:pt x="2875741" y="18365"/>
                          <a:pt x="2609807" y="13716"/>
                        </a:cubicBezTo>
                        <a:cubicBezTo>
                          <a:pt x="2343873" y="9067"/>
                          <a:pt x="2331203" y="27157"/>
                          <a:pt x="2068749" y="13716"/>
                        </a:cubicBezTo>
                        <a:cubicBezTo>
                          <a:pt x="1806295" y="275"/>
                          <a:pt x="1713773" y="42516"/>
                          <a:pt x="1432211" y="13716"/>
                        </a:cubicBezTo>
                        <a:cubicBezTo>
                          <a:pt x="1150649" y="-15084"/>
                          <a:pt x="982765" y="-825"/>
                          <a:pt x="859327" y="13716"/>
                        </a:cubicBezTo>
                        <a:cubicBezTo>
                          <a:pt x="735889" y="28257"/>
                          <a:pt x="254183" y="30659"/>
                          <a:pt x="0" y="13716"/>
                        </a:cubicBezTo>
                        <a:cubicBezTo>
                          <a:pt x="-535" y="8247"/>
                          <a:pt x="-201" y="2959"/>
                          <a:pt x="0" y="0"/>
                        </a:cubicBezTo>
                        <a:close/>
                      </a:path>
                      <a:path w="3182691" h="13716" stroke="0" extrusionOk="0">
                        <a:moveTo>
                          <a:pt x="0" y="0"/>
                        </a:moveTo>
                        <a:cubicBezTo>
                          <a:pt x="247695" y="-19360"/>
                          <a:pt x="392581" y="-28596"/>
                          <a:pt x="572884" y="0"/>
                        </a:cubicBezTo>
                        <a:cubicBezTo>
                          <a:pt x="753187" y="28596"/>
                          <a:pt x="922042" y="4121"/>
                          <a:pt x="1113942" y="0"/>
                        </a:cubicBezTo>
                        <a:cubicBezTo>
                          <a:pt x="1305842" y="-4121"/>
                          <a:pt x="1501806" y="28092"/>
                          <a:pt x="1686826" y="0"/>
                        </a:cubicBezTo>
                        <a:cubicBezTo>
                          <a:pt x="1871846" y="-28092"/>
                          <a:pt x="2170181" y="-20672"/>
                          <a:pt x="2323364" y="0"/>
                        </a:cubicBezTo>
                        <a:cubicBezTo>
                          <a:pt x="2476547" y="20672"/>
                          <a:pt x="2919163" y="6097"/>
                          <a:pt x="3182691" y="0"/>
                        </a:cubicBezTo>
                        <a:cubicBezTo>
                          <a:pt x="3182125" y="5320"/>
                          <a:pt x="3182367" y="9001"/>
                          <a:pt x="3182691" y="13716"/>
                        </a:cubicBezTo>
                        <a:cubicBezTo>
                          <a:pt x="3026064" y="-15421"/>
                          <a:pt x="2775005" y="18495"/>
                          <a:pt x="2546153" y="13716"/>
                        </a:cubicBezTo>
                        <a:cubicBezTo>
                          <a:pt x="2317301" y="8937"/>
                          <a:pt x="2164351" y="-14456"/>
                          <a:pt x="1845961" y="13716"/>
                        </a:cubicBezTo>
                        <a:cubicBezTo>
                          <a:pt x="1527571" y="41888"/>
                          <a:pt x="1455006" y="1252"/>
                          <a:pt x="1304903" y="13716"/>
                        </a:cubicBezTo>
                        <a:cubicBezTo>
                          <a:pt x="1154800" y="26180"/>
                          <a:pt x="942107" y="-16628"/>
                          <a:pt x="604711" y="13716"/>
                        </a:cubicBezTo>
                        <a:cubicBezTo>
                          <a:pt x="267315" y="44060"/>
                          <a:pt x="141927" y="-12967"/>
                          <a:pt x="0" y="13716"/>
                        </a:cubicBezTo>
                        <a:cubicBezTo>
                          <a:pt x="58" y="7834"/>
                          <a:pt x="453" y="583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Google Shape;193;p34"/>
          <p:cNvSpPr txBox="1">
            <a:spLocks noGrp="1"/>
          </p:cNvSpPr>
          <p:nvPr>
            <p:ph type="body" idx="1"/>
          </p:nvPr>
        </p:nvSpPr>
        <p:spPr>
          <a:xfrm>
            <a:off x="3490722" y="2029968"/>
            <a:ext cx="5170932" cy="2612898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700" dirty="0"/>
              <a:t>Metadata caching for column names and data types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700" dirty="0"/>
              <a:t>Data caching for DIM_TICKER, DIM_EXCHANGE and DIM_WHITEPAPER</a:t>
            </a:r>
          </a:p>
          <a:p>
            <a:pPr marL="685800" lvl="1" indent="-206375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700" dirty="0"/>
              <a:t>DIM_TICKER would only be left for a day cached because the ranks change so often</a:t>
            </a:r>
          </a:p>
          <a:p>
            <a:pPr marL="685800" lvl="1" indent="-206375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700" dirty="0"/>
              <a:t>Other data can be cached for at least a month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700" dirty="0"/>
              <a:t>Query Result Caching is another option for frequently queried results (market cap of Bitcoin)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Market Dominance (%) by Cryptocurrency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" y="0"/>
            <a:ext cx="9015413" cy="51435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Current Price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One Day High (USD) vs One Day Low (USD) by Cryptocurrency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" y="0"/>
            <a:ext cx="9015413" cy="51435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One Day High vs One Day Low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Kurtosis by Cryptocurrency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" y="0"/>
            <a:ext cx="9015413" cy="51435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Kurtosis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Skewness by Cryptocurrency ,textbox ,textbo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" y="0"/>
            <a:ext cx="9015413" cy="51435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Skewness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/>
          <p:nvPr/>
        </p:nvSpPr>
        <p:spPr>
          <a:xfrm>
            <a:off x="2287" y="0"/>
            <a:ext cx="9141714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26" descr="Applicati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1863" r="17638"/>
          <a:stretch/>
        </p:blipFill>
        <p:spPr>
          <a:xfrm>
            <a:off x="1891767" y="8"/>
            <a:ext cx="7252232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6"/>
          <p:cNvSpPr/>
          <p:nvPr/>
        </p:nvSpPr>
        <p:spPr>
          <a:xfrm>
            <a:off x="-1" y="0"/>
            <a:ext cx="5542697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6862"/>
                </a:srgbClr>
              </a:gs>
              <a:gs pos="48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2866642" cy="1424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</a:pPr>
            <a:r>
              <a:rPr lang="en" sz="3600" dirty="0"/>
              <a:t>Overview</a:t>
            </a:r>
            <a:endParaRPr sz="4000" dirty="0"/>
          </a:p>
        </p:txBody>
      </p:sp>
      <p:sp>
        <p:nvSpPr>
          <p:cNvPr id="142" name="Google Shape;142;p26"/>
          <p:cNvSpPr txBox="1">
            <a:spLocks noGrp="1"/>
          </p:cNvSpPr>
          <p:nvPr>
            <p:ph type="body" idx="1"/>
          </p:nvPr>
        </p:nvSpPr>
        <p:spPr>
          <a:xfrm>
            <a:off x="628650" y="1825651"/>
            <a:ext cx="2866642" cy="280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" sz="1600" dirty="0"/>
              <a:t>Top 100 cryptocurrencies and their market information</a:t>
            </a:r>
            <a:endParaRPr sz="2400" dirty="0"/>
          </a:p>
          <a:p>
            <a:pPr marL="17780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" sz="1600" dirty="0"/>
              <a:t>Top cryptocurrency holder list for the top shareholders of the top cryptocurrencies and their wallet information</a:t>
            </a:r>
            <a:endParaRPr sz="2400" dirty="0"/>
          </a:p>
          <a:p>
            <a:pPr marL="17780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</a:pPr>
            <a:r>
              <a:rPr lang="en" sz="1600" dirty="0"/>
              <a:t>Whitepapers related to cryptocurrencies</a:t>
            </a:r>
            <a:endParaRPr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/>
          <p:nvPr/>
        </p:nvSpPr>
        <p:spPr>
          <a:xfrm>
            <a:off x="0" y="488814"/>
            <a:ext cx="9144000" cy="55241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7"/>
          <p:cNvSpPr txBox="1">
            <a:spLocks noGrp="1"/>
          </p:cNvSpPr>
          <p:nvPr>
            <p:ph type="title"/>
          </p:nvPr>
        </p:nvSpPr>
        <p:spPr>
          <a:xfrm>
            <a:off x="417399" y="482600"/>
            <a:ext cx="8408194" cy="558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ER Diagram</a:t>
            </a:r>
            <a:endParaRPr/>
          </a:p>
        </p:txBody>
      </p:sp>
      <p:pic>
        <p:nvPicPr>
          <p:cNvPr id="149" name="Google Shape;149;p27" descr="Diagram, schematic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81580" y="1119775"/>
            <a:ext cx="8180839" cy="38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1" name="Rectangle 160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Google Shape;154;p28"/>
          <p:cNvSpPr txBox="1">
            <a:spLocks noGrp="1"/>
          </p:cNvSpPr>
          <p:nvPr>
            <p:ph type="title"/>
          </p:nvPr>
        </p:nvSpPr>
        <p:spPr>
          <a:xfrm>
            <a:off x="595246" y="290197"/>
            <a:ext cx="7549592" cy="973836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spcBef>
                <a:spcPct val="0"/>
              </a:spcBef>
              <a:spcAft>
                <a:spcPts val="0"/>
              </a:spcAft>
            </a:pP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Integrity</a:t>
            </a: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1" y="1499133"/>
            <a:ext cx="8590945" cy="5862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52309"/>
            <a:ext cx="8537521" cy="32009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Google Shape;155;p28"/>
          <p:cNvSpPr txBox="1">
            <a:spLocks noGrp="1"/>
          </p:cNvSpPr>
          <p:nvPr>
            <p:ph type="body" idx="1"/>
          </p:nvPr>
        </p:nvSpPr>
        <p:spPr>
          <a:xfrm>
            <a:off x="595245" y="1949631"/>
            <a:ext cx="3398174" cy="272958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228600">
              <a:spcBef>
                <a:spcPts val="8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Integral table to the database</a:t>
            </a:r>
          </a:p>
          <a:p>
            <a:pPr marL="457200" lvl="0" indent="-2286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Primary key and non-nullable value is TICKER_ID</a:t>
            </a:r>
          </a:p>
          <a:p>
            <a:pPr marL="457200" lvl="0" indent="-2286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Sequenced primary key that starts at 10001</a:t>
            </a:r>
          </a:p>
          <a:p>
            <a:pPr marL="457200" lvl="0" indent="-2286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TICKER_SYMBOL is the “stock market” ticker for each cryptocurrency</a:t>
            </a:r>
          </a:p>
          <a:p>
            <a:pPr marL="914400" lvl="1" indent="-2286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Bitcoin is BTC</a:t>
            </a:r>
          </a:p>
          <a:p>
            <a:pPr marL="914400" lvl="1" indent="-2286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BinanceCoin is BNB</a:t>
            </a:r>
          </a:p>
          <a:p>
            <a:pPr marL="914400" lvl="1" indent="-228600"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•"/>
            </a:pPr>
            <a:r>
              <a:rPr lang="en-US" sz="15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Dogecoin is DOGE</a:t>
            </a: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421030" y="1734770"/>
            <a:ext cx="586275" cy="114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6" name="Google Shape;156;p28"/>
          <p:cNvGraphicFramePr/>
          <p:nvPr>
            <p:extLst>
              <p:ext uri="{D42A27DB-BD31-4B8C-83A1-F6EECF244321}">
                <p14:modId xmlns:p14="http://schemas.microsoft.com/office/powerpoint/2010/main" val="2058217287"/>
              </p:ext>
            </p:extLst>
          </p:nvPr>
        </p:nvGraphicFramePr>
        <p:xfrm>
          <a:off x="4433649" y="2133916"/>
          <a:ext cx="3862709" cy="2244237"/>
        </p:xfrm>
        <a:graphic>
          <a:graphicData uri="http://schemas.openxmlformats.org/drawingml/2006/table">
            <a:tbl>
              <a:tblPr>
                <a:noFill/>
                <a:tableStyleId>{74D53045-DCCF-4177-BE1C-9A085779210F}</a:tableStyleId>
              </a:tblPr>
              <a:tblGrid>
                <a:gridCol w="14449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20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57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27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COLUMN_NAME</a:t>
                      </a:r>
                      <a:endParaRPr sz="800" b="1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DATA_TYPE</a:t>
                      </a:r>
                      <a:endParaRPr sz="800" b="1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/>
                        <a:t>NULLABLE</a:t>
                      </a:r>
                      <a:endParaRPr sz="800" b="1"/>
                    </a:p>
                  </a:txBody>
                  <a:tcPr marL="54202" marR="54202" marT="54202" marB="5420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7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TICKER_ID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NUMBER(38,0)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NO</a:t>
                      </a:r>
                      <a:endParaRPr sz="800"/>
                    </a:p>
                  </a:txBody>
                  <a:tcPr marL="54202" marR="54202" marT="54202" marB="5420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3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TICKER_SYMBOL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VARCHAR2(6 BYTE)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YES</a:t>
                      </a:r>
                      <a:endParaRPr sz="800"/>
                    </a:p>
                  </a:txBody>
                  <a:tcPr marL="54202" marR="54202" marT="54202" marB="5420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53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NAME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VARCHAR2(25 BYTE)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YES</a:t>
                      </a:r>
                      <a:endParaRPr sz="800"/>
                    </a:p>
                  </a:txBody>
                  <a:tcPr marL="54202" marR="54202" marT="54202" marB="5420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53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DESCRIPTION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VARCHAR2(50 BYTE)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YES</a:t>
                      </a:r>
                      <a:endParaRPr sz="800"/>
                    </a:p>
                  </a:txBody>
                  <a:tcPr marL="54202" marR="54202" marT="54202" marB="5420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27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RANK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NUMBER(38,0)</a:t>
                      </a:r>
                      <a:endParaRPr sz="800"/>
                    </a:p>
                  </a:txBody>
                  <a:tcPr marL="54202" marR="54202" marT="54202" marB="54202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</a:rPr>
                        <a:t>YES</a:t>
                      </a:r>
                      <a:endParaRPr sz="800"/>
                    </a:p>
                  </a:txBody>
                  <a:tcPr marL="54202" marR="54202" marT="54202" marB="5420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8" name="Rectangle 167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4" name="Picture 163">
            <a:extLst>
              <a:ext uri="{FF2B5EF4-FFF2-40B4-BE49-F238E27FC236}">
                <a16:creationId xmlns:a16="http://schemas.microsoft.com/office/drawing/2014/main" id="{EC3DDB22-CA4B-B2AD-F5B5-0CA94BF917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94" r="14680"/>
          <a:stretch/>
        </p:blipFill>
        <p:spPr>
          <a:xfrm>
            <a:off x="2642616" y="10"/>
            <a:ext cx="6501384" cy="5143490"/>
          </a:xfrm>
          <a:prstGeom prst="rect">
            <a:avLst/>
          </a:prstGeom>
        </p:spPr>
      </p:pic>
      <p:sp>
        <p:nvSpPr>
          <p:cNvPr id="173" name="Rectangle 169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51435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278320" y="870966"/>
            <a:ext cx="2578608" cy="843534"/>
          </a:xfrm>
          <a:prstGeom prst="rect">
            <a:avLst/>
          </a:prstGeom>
        </p:spPr>
        <p:txBody>
          <a:bodyPr spcFirstLastPara="1" lIns="68575" tIns="34275" rIns="68575" bIns="34275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2800" dirty="0"/>
              <a:t>Integrity Constraints</a:t>
            </a: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96919" y="454343"/>
            <a:ext cx="54864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1832610"/>
            <a:ext cx="2475738" cy="6858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2" name="Google Shape;162;p29"/>
          <p:cNvSpPr txBox="1">
            <a:spLocks noGrp="1"/>
          </p:cNvSpPr>
          <p:nvPr>
            <p:ph type="body" idx="1"/>
          </p:nvPr>
        </p:nvSpPr>
        <p:spPr>
          <a:xfrm>
            <a:off x="278319" y="2038540"/>
            <a:ext cx="3067553" cy="2810758"/>
          </a:xfrm>
          <a:prstGeom prst="rect">
            <a:avLst/>
          </a:prstGeom>
        </p:spPr>
        <p:txBody>
          <a:bodyPr spcFirstLastPara="1" lIns="68575" tIns="34275" rIns="68575" bIns="34275" anchor="t" anchorCtr="0">
            <a:normAutofit/>
          </a:bodyPr>
          <a:lstStyle/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600" dirty="0"/>
              <a:t>Unique public key constraint in the </a:t>
            </a:r>
            <a:r>
              <a:rPr lang="en-US" sz="1600" b="1" dirty="0"/>
              <a:t>DIM_WALLET </a:t>
            </a:r>
            <a:r>
              <a:rPr lang="en-US" sz="1600" dirty="0"/>
              <a:t>table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600" dirty="0"/>
              <a:t>Non-negative number:</a:t>
            </a:r>
          </a:p>
          <a:p>
            <a:pPr marL="630238" lvl="1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600" b="1" dirty="0"/>
              <a:t>HOLDINGS_CRYPTO </a:t>
            </a:r>
            <a:r>
              <a:rPr lang="en-US" sz="1600" dirty="0"/>
              <a:t>in the </a:t>
            </a:r>
            <a:r>
              <a:rPr lang="en-US" sz="1600" b="1" dirty="0"/>
              <a:t>RICH_LIST </a:t>
            </a:r>
            <a:r>
              <a:rPr lang="en-US" sz="1600" dirty="0"/>
              <a:t>table </a:t>
            </a:r>
          </a:p>
          <a:p>
            <a:pPr marL="630238" lvl="1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600" b="1" dirty="0"/>
              <a:t>TOKEN_BALANCE </a:t>
            </a:r>
            <a:r>
              <a:rPr lang="en-US" sz="1600" dirty="0"/>
              <a:t>in the </a:t>
            </a:r>
            <a:r>
              <a:rPr lang="en-US" sz="1600" b="1" dirty="0"/>
              <a:t>EXCHANGE_DATA </a:t>
            </a:r>
            <a:r>
              <a:rPr lang="en-US" sz="1600" dirty="0"/>
              <a:t>table</a:t>
            </a:r>
          </a:p>
          <a:p>
            <a:pPr marL="630238" lvl="1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600" b="1" dirty="0"/>
              <a:t>FILESIZE </a:t>
            </a:r>
            <a:r>
              <a:rPr lang="en-US" sz="1600" dirty="0"/>
              <a:t>and </a:t>
            </a:r>
            <a:r>
              <a:rPr lang="en-US" sz="1600" b="1" dirty="0"/>
              <a:t>WORDCOUNT </a:t>
            </a:r>
            <a:r>
              <a:rPr lang="en-US" sz="1600" dirty="0"/>
              <a:t>within the </a:t>
            </a:r>
            <a:r>
              <a:rPr lang="en-US" sz="1600" b="1" dirty="0"/>
              <a:t>DIM_WHITEPAPER </a:t>
            </a:r>
            <a:r>
              <a:rPr lang="en-US" sz="1600" dirty="0"/>
              <a:t>table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4" name="Rectangle 173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0" name="Picture 169" descr="Magnifying glass showing decling performance">
            <a:extLst>
              <a:ext uri="{FF2B5EF4-FFF2-40B4-BE49-F238E27FC236}">
                <a16:creationId xmlns:a16="http://schemas.microsoft.com/office/drawing/2014/main" id="{67D607DF-C351-9883-6983-676E91A3D9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628"/>
          <a:stretch/>
        </p:blipFill>
        <p:spPr>
          <a:xfrm>
            <a:off x="2642616" y="10"/>
            <a:ext cx="6501384" cy="5143490"/>
          </a:xfrm>
          <a:prstGeom prst="rect">
            <a:avLst/>
          </a:prstGeom>
        </p:spPr>
      </p:pic>
      <p:sp>
        <p:nvSpPr>
          <p:cNvPr id="176" name="Rectangle 175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51435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7" name="Google Shape;167;p30"/>
          <p:cNvSpPr txBox="1">
            <a:spLocks noGrp="1"/>
          </p:cNvSpPr>
          <p:nvPr>
            <p:ph type="title"/>
          </p:nvPr>
        </p:nvSpPr>
        <p:spPr>
          <a:xfrm>
            <a:off x="278320" y="870966"/>
            <a:ext cx="2578608" cy="843534"/>
          </a:xfrm>
          <a:prstGeom prst="rect">
            <a:avLst/>
          </a:prstGeom>
        </p:spPr>
        <p:txBody>
          <a:bodyPr spcFirstLastPara="1" lIns="68575" tIns="34275" rIns="68575" bIns="34275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2400" dirty="0"/>
              <a:t>Data Generation and Loading</a:t>
            </a: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96919" y="454343"/>
            <a:ext cx="54864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1832610"/>
            <a:ext cx="2475738" cy="6858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8" name="Google Shape;168;p30"/>
          <p:cNvSpPr txBox="1">
            <a:spLocks noGrp="1"/>
          </p:cNvSpPr>
          <p:nvPr>
            <p:ph type="body" idx="1"/>
          </p:nvPr>
        </p:nvSpPr>
        <p:spPr>
          <a:xfrm>
            <a:off x="278319" y="2038540"/>
            <a:ext cx="3316935" cy="2826748"/>
          </a:xfrm>
          <a:prstGeom prst="rect">
            <a:avLst/>
          </a:prstGeom>
        </p:spPr>
        <p:txBody>
          <a:bodyPr spcFirstLastPara="1" lIns="68575" tIns="34275" rIns="68575" bIns="34275" anchor="t" anchorCtr="0">
            <a:normAutofit/>
          </a:bodyPr>
          <a:lstStyle/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250" dirty="0"/>
              <a:t>Data was scraped with </a:t>
            </a:r>
            <a:r>
              <a:rPr lang="en-US" sz="1250" dirty="0" err="1"/>
              <a:t>CoinCarp</a:t>
            </a:r>
            <a:r>
              <a:rPr lang="en-US" sz="1250" dirty="0"/>
              <a:t> &amp; R script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250" dirty="0"/>
              <a:t>Scraping application was used for rest of the data (such as RICH_LIST and EXCHANGE data)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250" dirty="0"/>
              <a:t>For WHITEPAPER data, used Python scripts to scrape the documents and extract the info along with a variety of libraries in Python 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250" dirty="0"/>
              <a:t>For TEAMS and TEAM_MEMBERS, data was entered manually from online resources and organized in Excel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250" dirty="0"/>
              <a:t>Python was used to clean data and Excel was used to create any sequenced keys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8" name="Rectangle 17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Google Shape;173;p31"/>
          <p:cNvSpPr txBox="1">
            <a:spLocks noGrp="1"/>
          </p:cNvSpPr>
          <p:nvPr>
            <p:ph type="title"/>
          </p:nvPr>
        </p:nvSpPr>
        <p:spPr>
          <a:xfrm>
            <a:off x="5169089" y="668655"/>
            <a:ext cx="3442120" cy="1183731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200" dirty="0"/>
              <a:t>Physical Database Design</a:t>
            </a:r>
          </a:p>
        </p:txBody>
      </p:sp>
      <p:pic>
        <p:nvPicPr>
          <p:cNvPr id="189" name="Picture 175" descr="Electronic circuit board">
            <a:extLst>
              <a:ext uri="{FF2B5EF4-FFF2-40B4-BE49-F238E27FC236}">
                <a16:creationId xmlns:a16="http://schemas.microsoft.com/office/drawing/2014/main" id="{9AE74908-34CF-5822-6B95-454CCEEFBC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663" r="833"/>
          <a:stretch/>
        </p:blipFill>
        <p:spPr>
          <a:xfrm>
            <a:off x="20" y="10"/>
            <a:ext cx="5124486" cy="5143490"/>
          </a:xfrm>
          <a:custGeom>
            <a:avLst/>
            <a:gdLst/>
            <a:ahLst/>
            <a:cxnLst/>
            <a:rect l="l" t="t" r="r" b="b"/>
            <a:pathLst>
              <a:path w="6832674" h="6858000">
                <a:moveTo>
                  <a:pt x="0" y="0"/>
                </a:moveTo>
                <a:lnTo>
                  <a:pt x="6832674" y="0"/>
                </a:lnTo>
                <a:lnTo>
                  <a:pt x="6749707" y="183520"/>
                </a:lnTo>
                <a:cubicBezTo>
                  <a:pt x="6327787" y="1181050"/>
                  <a:pt x="6094475" y="2277779"/>
                  <a:pt x="6094475" y="3429000"/>
                </a:cubicBezTo>
                <a:cubicBezTo>
                  <a:pt x="6094475" y="4580222"/>
                  <a:pt x="6327787" y="5676950"/>
                  <a:pt x="6749707" y="6674481"/>
                </a:cubicBezTo>
                <a:lnTo>
                  <a:pt x="683267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74" name="Google Shape;174;p31"/>
          <p:cNvSpPr txBox="1">
            <a:spLocks noGrp="1"/>
          </p:cNvSpPr>
          <p:nvPr>
            <p:ph type="body" idx="1"/>
          </p:nvPr>
        </p:nvSpPr>
        <p:spPr>
          <a:xfrm>
            <a:off x="5169089" y="1972620"/>
            <a:ext cx="3442118" cy="2892274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285750" lvl="0" indent="-146050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800" dirty="0"/>
              <a:t>Limitation of how to store whitepapers</a:t>
            </a:r>
          </a:p>
          <a:p>
            <a:pPr marL="285750" lvl="0" indent="-146050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800" dirty="0"/>
              <a:t>No whitepapers are stored in our “test” database but we have discussed ways for this to be accomplished</a:t>
            </a:r>
          </a:p>
          <a:p>
            <a:pPr marL="285750" lvl="0" indent="-146050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800" dirty="0"/>
              <a:t>URLs saved in the database</a:t>
            </a:r>
          </a:p>
          <a:p>
            <a:pPr marL="285750" lvl="0" indent="-146050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800" dirty="0"/>
              <a:t>Links to internal server to store whitepapers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6" name="Rectangle 185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Freeform: Shape 187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468" y="2472489"/>
            <a:ext cx="9151584" cy="2671009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9" name="Google Shape;179;p32"/>
          <p:cNvSpPr txBox="1">
            <a:spLocks noGrp="1"/>
          </p:cNvSpPr>
          <p:nvPr>
            <p:ph type="title"/>
          </p:nvPr>
        </p:nvSpPr>
        <p:spPr>
          <a:xfrm>
            <a:off x="628650" y="2929374"/>
            <a:ext cx="3161297" cy="1799035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3600" dirty="0"/>
              <a:t>Query Writing</a:t>
            </a:r>
            <a:endParaRPr lang="en-US" sz="3600" dirty="0"/>
          </a:p>
        </p:txBody>
      </p:sp>
      <p:pic>
        <p:nvPicPr>
          <p:cNvPr id="181" name="Google Shape;181;p3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869216" y="609683"/>
            <a:ext cx="7406444" cy="1462772"/>
          </a:xfrm>
          <a:prstGeom prst="rect">
            <a:avLst/>
          </a:prstGeom>
          <a:noFill/>
        </p:spPr>
      </p:pic>
      <p:sp>
        <p:nvSpPr>
          <p:cNvPr id="180" name="Google Shape;180;p32"/>
          <p:cNvSpPr txBox="1">
            <a:spLocks noGrp="1"/>
          </p:cNvSpPr>
          <p:nvPr>
            <p:ph type="body" idx="1"/>
          </p:nvPr>
        </p:nvSpPr>
        <p:spPr>
          <a:xfrm>
            <a:off x="4223084" y="2913339"/>
            <a:ext cx="4292266" cy="1799034"/>
          </a:xfrm>
          <a:prstGeom prst="rect">
            <a:avLst/>
          </a:prstGeom>
        </p:spPr>
        <p:txBody>
          <a:bodyPr spcFirstLastPara="1" lIns="68575" tIns="34275" rIns="68575" bIns="34275" anchor="ctr" anchorCtr="0">
            <a:normAutofit/>
          </a:bodyPr>
          <a:lstStyle/>
          <a:p>
            <a:pPr marL="285750" lvl="0" indent="-146050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800" dirty="0"/>
              <a:t>Created a view to calculate kurtosis and skewness for each cryptocurrency</a:t>
            </a:r>
          </a:p>
          <a:p>
            <a:pPr marL="285750" lvl="0" indent="-146050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800" dirty="0"/>
              <a:t>Updated every time RICH_LIST table is updated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3" name="Rectangle 19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Google Shape;186;p33"/>
          <p:cNvSpPr txBox="1">
            <a:spLocks noGrp="1"/>
          </p:cNvSpPr>
          <p:nvPr>
            <p:ph type="title"/>
          </p:nvPr>
        </p:nvSpPr>
        <p:spPr>
          <a:xfrm>
            <a:off x="5169089" y="668655"/>
            <a:ext cx="3442120" cy="1183731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000"/>
              <a:t>Performance Tuning - Compare Indexes</a:t>
            </a:r>
          </a:p>
        </p:txBody>
      </p:sp>
      <p:pic>
        <p:nvPicPr>
          <p:cNvPr id="189" name="Picture 188" descr="Graph on document with pen">
            <a:extLst>
              <a:ext uri="{FF2B5EF4-FFF2-40B4-BE49-F238E27FC236}">
                <a16:creationId xmlns:a16="http://schemas.microsoft.com/office/drawing/2014/main" id="{B0B0BF33-7466-CC4E-87B8-F0426A4DB4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09" r="9888"/>
          <a:stretch/>
        </p:blipFill>
        <p:spPr>
          <a:xfrm>
            <a:off x="20" y="10"/>
            <a:ext cx="5124486" cy="5143490"/>
          </a:xfrm>
          <a:custGeom>
            <a:avLst/>
            <a:gdLst/>
            <a:ahLst/>
            <a:cxnLst/>
            <a:rect l="l" t="t" r="r" b="b"/>
            <a:pathLst>
              <a:path w="6832674" h="6858000">
                <a:moveTo>
                  <a:pt x="0" y="0"/>
                </a:moveTo>
                <a:lnTo>
                  <a:pt x="6832674" y="0"/>
                </a:lnTo>
                <a:lnTo>
                  <a:pt x="6749707" y="183520"/>
                </a:lnTo>
                <a:cubicBezTo>
                  <a:pt x="6327787" y="1181050"/>
                  <a:pt x="6094475" y="2277779"/>
                  <a:pt x="6094475" y="3429000"/>
                </a:cubicBezTo>
                <a:cubicBezTo>
                  <a:pt x="6094475" y="4580222"/>
                  <a:pt x="6327787" y="5676950"/>
                  <a:pt x="6749707" y="6674481"/>
                </a:cubicBezTo>
                <a:lnTo>
                  <a:pt x="683267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7" name="Google Shape;187;p33"/>
          <p:cNvSpPr txBox="1">
            <a:spLocks noGrp="1"/>
          </p:cNvSpPr>
          <p:nvPr>
            <p:ph type="body" idx="1"/>
          </p:nvPr>
        </p:nvSpPr>
        <p:spPr>
          <a:xfrm>
            <a:off x="5169088" y="1972620"/>
            <a:ext cx="3635475" cy="2911107"/>
          </a:xfrm>
          <a:prstGeom prst="rect">
            <a:avLst/>
          </a:prstGeom>
        </p:spPr>
        <p:txBody>
          <a:bodyPr spcFirstLastPara="1" lIns="68575" tIns="34275" rIns="68575" bIns="34275" anchorCtr="0">
            <a:normAutofit lnSpcReduction="10000"/>
          </a:bodyPr>
          <a:lstStyle/>
          <a:p>
            <a:pPr marL="285750" lvl="0" indent="-146050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400" dirty="0"/>
              <a:t>Created two indexes in DIM_TICKER table:</a:t>
            </a:r>
          </a:p>
          <a:p>
            <a:pPr marL="574675" lvl="1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400" dirty="0" err="1"/>
              <a:t>DIM_TICKER_pk</a:t>
            </a:r>
            <a:r>
              <a:rPr lang="en-US" sz="1400" dirty="0"/>
              <a:t> used TICKER_ID as the index column</a:t>
            </a:r>
          </a:p>
          <a:p>
            <a:pPr marL="574675" lvl="1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400" dirty="0" err="1"/>
              <a:t>DIM_TICKER_TICKER_SYMBOL_index</a:t>
            </a:r>
            <a:r>
              <a:rPr lang="en-US" sz="1400" dirty="0"/>
              <a:t> uses TICKER_SYMBOL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400" dirty="0"/>
              <a:t>Completed multiple experiments with queries to compare 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400" dirty="0"/>
              <a:t>Based on the results, TICKER_ID-based index was better for amount of data received and sent as well as speed</a:t>
            </a:r>
          </a:p>
          <a:p>
            <a:pPr marL="284163" lvl="0" indent="-144463" rtl="0">
              <a:spcBef>
                <a:spcPts val="0"/>
              </a:spcBef>
              <a:spcAft>
                <a:spcPts val="600"/>
              </a:spcAft>
              <a:buSzPts val="1400"/>
              <a:buChar char="•"/>
            </a:pPr>
            <a:r>
              <a:rPr lang="en-US" sz="1400" dirty="0"/>
              <a:t>This is only sometimes the case, but for most of the operations above, this was the best Index for this table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578</Words>
  <Application>Microsoft Office PowerPoint</Application>
  <PresentationFormat>On-screen Show (16:9)</PresentationFormat>
  <Paragraphs>102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Cryptocurrency Database Project</vt:lpstr>
      <vt:lpstr>Overview</vt:lpstr>
      <vt:lpstr>ER Diagram</vt:lpstr>
      <vt:lpstr>Data Integrity</vt:lpstr>
      <vt:lpstr>Integrity Constraints</vt:lpstr>
      <vt:lpstr>Data Generation and Loading</vt:lpstr>
      <vt:lpstr>Physical Database Design</vt:lpstr>
      <vt:lpstr>Query Writing</vt:lpstr>
      <vt:lpstr>Performance Tuning - Compare Indexes</vt:lpstr>
      <vt:lpstr>Performance Tuning - Caching</vt:lpstr>
      <vt:lpstr>Current Price</vt:lpstr>
      <vt:lpstr>One Day High vs One Day Low</vt:lpstr>
      <vt:lpstr>Kurtosis</vt:lpstr>
      <vt:lpstr>Skewness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Cryptocurrency Database Project</dc:title>
  <cp:lastModifiedBy>Brooke Harris</cp:lastModifiedBy>
  <cp:revision>3</cp:revision>
  <dcterms:modified xsi:type="dcterms:W3CDTF">2023-05-05T22:06:07Z</dcterms:modified>
</cp:coreProperties>
</file>